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4"/>
  </p:notesMasterIdLst>
  <p:sldIdLst>
    <p:sldId id="262" r:id="rId2"/>
    <p:sldId id="281" r:id="rId3"/>
    <p:sldId id="293" r:id="rId4"/>
    <p:sldId id="295" r:id="rId5"/>
    <p:sldId id="294" r:id="rId6"/>
    <p:sldId id="279" r:id="rId7"/>
    <p:sldId id="259" r:id="rId8"/>
    <p:sldId id="277" r:id="rId9"/>
    <p:sldId id="282" r:id="rId10"/>
    <p:sldId id="283" r:id="rId11"/>
    <p:sldId id="298" r:id="rId12"/>
    <p:sldId id="276" r:id="rId13"/>
    <p:sldId id="270" r:id="rId14"/>
    <p:sldId id="269" r:id="rId15"/>
    <p:sldId id="284" r:id="rId16"/>
    <p:sldId id="285" r:id="rId17"/>
    <p:sldId id="287" r:id="rId18"/>
    <p:sldId id="288" r:id="rId19"/>
    <p:sldId id="289" r:id="rId20"/>
    <p:sldId id="290" r:id="rId21"/>
    <p:sldId id="296" r:id="rId22"/>
    <p:sldId id="29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 autoAdjust="0"/>
    <p:restoredTop sz="94633" autoAdjust="0"/>
  </p:normalViewPr>
  <p:slideViewPr>
    <p:cSldViewPr>
      <p:cViewPr varScale="1">
        <p:scale>
          <a:sx n="51" d="100"/>
          <a:sy n="51" d="100"/>
        </p:scale>
        <p:origin x="-23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89E38-6B8A-E44E-A8D4-BF0D50FEDFDE}" type="datetimeFigureOut">
              <a:rPr lang="en-US" smtClean="0"/>
              <a:t>12/11/14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3F394-29D2-A14F-8AE8-D91885924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4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THREE SECTIONS OF RELATED CONTENTS ON ONE SLIDE.  IF TEXT IS TOO SMALL, SAME INFO FOLLOWS ON NEXT 3 SLIDES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3F394-29D2-A14F-8AE8-D91885924C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65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0F00E6-6F34-4621-9D98-0E0276FF5880}" type="datetimeFigureOut">
              <a:rPr lang="en-US" smtClean="0"/>
              <a:pPr/>
              <a:t>12/11/14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B42E578-1E83-4F87-B67D-F771857A73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305800" cy="1143000"/>
          </a:xfrm>
        </p:spPr>
        <p:txBody>
          <a:bodyPr/>
          <a:lstStyle/>
          <a:p>
            <a:r>
              <a:rPr lang="en-US" sz="4800" dirty="0" smtClean="0"/>
              <a:t>Minnesota’s Newcomers</a:t>
            </a:r>
          </a:p>
          <a:p>
            <a:r>
              <a:rPr lang="en-US" sz="4800" dirty="0" smtClean="0"/>
              <a:t>(Coordinates with Chapter 7 </a:t>
            </a:r>
          </a:p>
          <a:p>
            <a:r>
              <a:rPr lang="en-US" sz="4800" i="1" dirty="0" smtClean="0"/>
              <a:t>Northern Lights </a:t>
            </a:r>
            <a:r>
              <a:rPr lang="en-US" sz="4800" dirty="0" smtClean="0"/>
              <a:t>textbook)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305800" cy="3048000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Who</a:t>
            </a:r>
            <a:r>
              <a:rPr lang="en-US" sz="9600" dirty="0" smtClean="0"/>
              <a:t> Chose </a:t>
            </a:r>
            <a:br>
              <a:rPr lang="en-US" sz="9600" dirty="0" smtClean="0"/>
            </a:br>
            <a:r>
              <a:rPr lang="en-US" sz="9600" dirty="0" smtClean="0"/>
              <a:t>Minnesota?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334000"/>
          </a:xfrm>
        </p:spPr>
        <p:txBody>
          <a:bodyPr>
            <a:normAutofit/>
          </a:bodyPr>
          <a:lstStyle/>
          <a:p>
            <a:pPr algn="ctr"/>
            <a:endParaRPr lang="en-US" sz="4800" dirty="0" smtClean="0"/>
          </a:p>
          <a:p>
            <a:pPr algn="ctr"/>
            <a:r>
              <a:rPr lang="en-US" sz="4800" dirty="0" smtClean="0"/>
              <a:t>Your </a:t>
            </a:r>
            <a:r>
              <a:rPr lang="en-US" sz="4800" dirty="0" smtClean="0"/>
              <a:t>answer should be:   </a:t>
            </a:r>
          </a:p>
          <a:p>
            <a:pPr algn="ctr">
              <a:buNone/>
            </a:pPr>
            <a:r>
              <a:rPr lang="en-US" sz="5400" dirty="0" smtClean="0">
                <a:solidFill>
                  <a:srgbClr val="FFFF00"/>
                </a:solidFill>
              </a:rPr>
              <a:t>.2855 </a:t>
            </a:r>
            <a:endParaRPr lang="en-US" sz="5400" dirty="0" smtClean="0"/>
          </a:p>
          <a:p>
            <a:pPr algn="ctr"/>
            <a:r>
              <a:rPr lang="en-US" sz="4800" dirty="0"/>
              <a:t>Using your calculator, multiply </a:t>
            </a:r>
            <a:r>
              <a:rPr lang="en-US" sz="4800" dirty="0" smtClean="0"/>
              <a:t>this </a:t>
            </a:r>
            <a:r>
              <a:rPr lang="en-US" sz="4800" dirty="0"/>
              <a:t>answer </a:t>
            </a:r>
            <a:r>
              <a:rPr lang="en-US" sz="4800" dirty="0" smtClean="0"/>
              <a:t>by </a:t>
            </a:r>
            <a:r>
              <a:rPr lang="en-US" sz="4800" dirty="0"/>
              <a:t>100.</a:t>
            </a:r>
          </a:p>
          <a:p>
            <a:pPr algn="ctr">
              <a:buNone/>
            </a:pPr>
            <a:r>
              <a:rPr lang="en-US" sz="4800" dirty="0" smtClean="0"/>
              <a:t> </a:t>
            </a:r>
            <a:endParaRPr lang="en-US" sz="4800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sz="6000" b="1" dirty="0" smtClean="0"/>
              <a:t>Who Chose Minnesota</a:t>
            </a:r>
            <a:r>
              <a:rPr lang="en-US" sz="6000" b="1" dirty="0" smtClean="0"/>
              <a:t>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147456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Your answer should be:</a:t>
            </a:r>
            <a:endParaRPr lang="en-US" sz="4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800" dirty="0" smtClean="0">
                <a:solidFill>
                  <a:srgbClr val="FFFF00"/>
                </a:solidFill>
              </a:rPr>
              <a:t>28.55 </a:t>
            </a:r>
            <a:r>
              <a:rPr lang="en-US" sz="4800" dirty="0" smtClean="0"/>
              <a:t>which is </a:t>
            </a:r>
            <a:r>
              <a:rPr lang="en-US" sz="4800" dirty="0" smtClean="0">
                <a:solidFill>
                  <a:srgbClr val="FFFF00"/>
                </a:solidFill>
              </a:rPr>
              <a:t>28.55</a:t>
            </a:r>
            <a:r>
              <a:rPr lang="en-US" sz="4800" dirty="0">
                <a:solidFill>
                  <a:srgbClr val="FFFF00"/>
                </a:solidFill>
              </a:rPr>
              <a:t>%</a:t>
            </a:r>
          </a:p>
          <a:p>
            <a:pPr algn="ctr">
              <a:buNone/>
            </a:pPr>
            <a:r>
              <a:rPr lang="en-US" sz="4800" dirty="0"/>
              <a:t>So, more than one in four Minnesotans in 1900 were</a:t>
            </a:r>
          </a:p>
          <a:p>
            <a:pPr algn="ctr">
              <a:buNone/>
            </a:pPr>
            <a:r>
              <a:rPr lang="en-US" sz="4800" dirty="0"/>
              <a:t>born in other countries.</a:t>
            </a:r>
          </a:p>
          <a:p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00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</a:t>
            </a:r>
            <a:r>
              <a:rPr lang="en-US" sz="4000" dirty="0" smtClean="0"/>
              <a:t>. Using your calculator find the </a:t>
            </a:r>
            <a:r>
              <a:rPr lang="en-US" sz="4000" b="1" u="sng" dirty="0" smtClean="0"/>
              <a:t>difference</a:t>
            </a:r>
            <a:r>
              <a:rPr lang="en-US" sz="4000" dirty="0" smtClean="0"/>
              <a:t> between the population of people in Minnesota from 1860 – 1900.</a:t>
            </a:r>
          </a:p>
          <a:p>
            <a:pPr algn="ctr"/>
            <a:r>
              <a:rPr lang="en-US" sz="4000" dirty="0" smtClean="0"/>
              <a:t>1860 = </a:t>
            </a:r>
            <a:r>
              <a:rPr lang="en-US" sz="4000" dirty="0">
                <a:solidFill>
                  <a:srgbClr val="FFFF00"/>
                </a:solidFill>
              </a:rPr>
              <a:t>172,023</a:t>
            </a:r>
            <a:r>
              <a:rPr lang="en-US" sz="4000" dirty="0"/>
              <a:t> </a:t>
            </a:r>
            <a:r>
              <a:rPr lang="en-US" sz="4000" dirty="0" smtClean="0"/>
              <a:t>people</a:t>
            </a:r>
          </a:p>
          <a:p>
            <a:pPr algn="ctr"/>
            <a:r>
              <a:rPr lang="en-US" sz="4000" dirty="0" smtClean="0"/>
              <a:t>1900 = </a:t>
            </a:r>
            <a:r>
              <a:rPr lang="en-US" sz="4000" dirty="0" smtClean="0">
                <a:solidFill>
                  <a:srgbClr val="FFFF00"/>
                </a:solidFill>
              </a:rPr>
              <a:t>1,751,394</a:t>
            </a:r>
            <a:r>
              <a:rPr lang="en-US" sz="4000" dirty="0" smtClean="0"/>
              <a:t> people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sz="6000" b="1" dirty="0" smtClean="0"/>
              <a:t>Who Chose Minnesota</a:t>
            </a:r>
            <a:r>
              <a:rPr lang="en-US" sz="6000" b="1" dirty="0" smtClean="0"/>
              <a:t>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070599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4000" dirty="0" smtClean="0"/>
              <a:t>Using your calculator find the </a:t>
            </a:r>
            <a:r>
              <a:rPr lang="en-US" sz="4000" b="1" u="sng" dirty="0" smtClean="0"/>
              <a:t>difference</a:t>
            </a:r>
            <a:r>
              <a:rPr lang="en-US" sz="4000" dirty="0" smtClean="0"/>
              <a:t> between the population of people in Minnesota from 1860 – 1900.</a:t>
            </a:r>
          </a:p>
          <a:p>
            <a:pPr marL="0" indent="0" algn="ctr">
              <a:buNone/>
            </a:pPr>
            <a:r>
              <a:rPr lang="en-US" sz="5200" dirty="0" smtClean="0">
                <a:solidFill>
                  <a:srgbClr val="FFFF00"/>
                </a:solidFill>
              </a:rPr>
              <a:t>1,751,394</a:t>
            </a:r>
            <a:r>
              <a:rPr lang="en-US" sz="5200" dirty="0" smtClean="0"/>
              <a:t> - </a:t>
            </a:r>
            <a:r>
              <a:rPr lang="en-US" sz="5200" dirty="0" smtClean="0">
                <a:solidFill>
                  <a:srgbClr val="FFFF00"/>
                </a:solidFill>
              </a:rPr>
              <a:t>172,023</a:t>
            </a:r>
            <a:r>
              <a:rPr lang="en-US" sz="5200" dirty="0" smtClean="0"/>
              <a:t> = _______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sz="6000" b="1" dirty="0" smtClean="0"/>
              <a:t>Who Chose Minnesota</a:t>
            </a:r>
            <a:r>
              <a:rPr lang="en-US" sz="6000" b="1" dirty="0" smtClean="0"/>
              <a:t>?</a:t>
            </a:r>
            <a:endParaRPr lang="en-US" sz="6000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09800" y="2743200"/>
            <a:ext cx="914400" cy="1828800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525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 </a:t>
            </a:r>
            <a:r>
              <a:rPr lang="en-US" sz="5400" dirty="0" smtClean="0"/>
              <a:t>Your answer should be:</a:t>
            </a:r>
            <a:r>
              <a:rPr lang="en-US" sz="4800" dirty="0" smtClean="0"/>
              <a:t>   </a:t>
            </a:r>
            <a:endParaRPr lang="en-US" sz="5400" dirty="0" smtClean="0"/>
          </a:p>
          <a:p>
            <a:pPr marL="0" indent="0" algn="ctr">
              <a:buNone/>
            </a:pPr>
            <a:r>
              <a:rPr lang="en-US" sz="9600" dirty="0">
                <a:solidFill>
                  <a:srgbClr val="FFFF00"/>
                </a:solidFill>
              </a:rPr>
              <a:t>1,579,371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sz="6000" b="1" dirty="0" smtClean="0"/>
              <a:t>Who Chose Minnesota</a:t>
            </a:r>
            <a:r>
              <a:rPr lang="en-US" sz="6000" b="1" dirty="0" smtClean="0"/>
              <a:t>?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3</a:t>
            </a:r>
            <a:r>
              <a:rPr lang="en-US" sz="4000" dirty="0" smtClean="0"/>
              <a:t>. Using your calculator, </a:t>
            </a:r>
            <a:r>
              <a:rPr lang="en-US" sz="4000" b="1" u="sng" dirty="0" smtClean="0"/>
              <a:t>divide</a:t>
            </a:r>
            <a:r>
              <a:rPr lang="en-US" sz="4000" dirty="0" smtClean="0"/>
              <a:t> your answer to </a:t>
            </a:r>
            <a:r>
              <a:rPr lang="en-US" sz="4000" dirty="0" smtClean="0"/>
              <a:t>the last question </a:t>
            </a:r>
            <a:r>
              <a:rPr lang="en-US" sz="4000" dirty="0" smtClean="0"/>
              <a:t>(</a:t>
            </a:r>
            <a:r>
              <a:rPr lang="en-US" sz="4800" b="1" dirty="0" smtClean="0">
                <a:solidFill>
                  <a:srgbClr val="FFFF00"/>
                </a:solidFill>
              </a:rPr>
              <a:t>1,579,371</a:t>
            </a:r>
            <a:r>
              <a:rPr lang="en-US" sz="4000" dirty="0" smtClean="0"/>
              <a:t>) by </a:t>
            </a:r>
            <a:r>
              <a:rPr lang="en-US" sz="4000" dirty="0" smtClean="0"/>
              <a:t>the number of </a:t>
            </a:r>
            <a:r>
              <a:rPr lang="en-US" sz="4000" dirty="0" smtClean="0"/>
              <a:t>people living in Minnesota during 1900 (</a:t>
            </a:r>
            <a:r>
              <a:rPr lang="en-US" sz="4800" b="1" dirty="0" smtClean="0">
                <a:solidFill>
                  <a:srgbClr val="FFFF00"/>
                </a:solidFill>
              </a:rPr>
              <a:t>172,023</a:t>
            </a:r>
            <a:r>
              <a:rPr lang="en-US" sz="4000" dirty="0" smtClean="0"/>
              <a:t>) and round your answer to the nearest hundredth </a:t>
            </a:r>
          </a:p>
          <a:p>
            <a:r>
              <a:rPr lang="en-US" sz="4000" dirty="0" smtClean="0"/>
              <a:t>(2 decimal places).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6000" b="1" smtClean="0"/>
              <a:t>Who Chose Minnesota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763173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Or, written in an other way: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800" b="1" dirty="0" smtClean="0"/>
              <a:t>(</a:t>
            </a:r>
            <a:r>
              <a:rPr lang="en-US" sz="4800" b="1" dirty="0" smtClean="0">
                <a:solidFill>
                  <a:srgbClr val="FFFF00"/>
                </a:solidFill>
              </a:rPr>
              <a:t>1,579,371 </a:t>
            </a:r>
            <a:r>
              <a:rPr lang="en-US" sz="4800" b="1" dirty="0" smtClean="0">
                <a:solidFill>
                  <a:srgbClr val="FFFF00"/>
                </a:solidFill>
              </a:rPr>
              <a:t>÷ </a:t>
            </a:r>
            <a:r>
              <a:rPr lang="en-US" sz="4800" b="1" dirty="0" smtClean="0">
                <a:solidFill>
                  <a:srgbClr val="FFFF00"/>
                </a:solidFill>
              </a:rPr>
              <a:t>172,023</a:t>
            </a:r>
            <a:r>
              <a:rPr lang="en-US" sz="4000" dirty="0"/>
              <a:t> </a:t>
            </a:r>
            <a:r>
              <a:rPr lang="en-US" sz="4000" dirty="0" smtClean="0"/>
              <a:t>=</a:t>
            </a:r>
            <a:r>
              <a:rPr lang="en-US" sz="4000" dirty="0" smtClean="0"/>
              <a:t>     )</a:t>
            </a:r>
            <a:endParaRPr lang="en-US" sz="4000" dirty="0" smtClean="0"/>
          </a:p>
          <a:p>
            <a:r>
              <a:rPr lang="en-US" sz="4000" dirty="0" smtClean="0"/>
              <a:t>Then round your answer to the nearest </a:t>
            </a:r>
            <a:r>
              <a:rPr lang="en-US" sz="4000" b="1" u="sng" dirty="0" smtClean="0">
                <a:solidFill>
                  <a:srgbClr val="FFFF00"/>
                </a:solidFill>
              </a:rPr>
              <a:t>hundredth</a:t>
            </a:r>
            <a:r>
              <a:rPr lang="en-US" sz="4000" dirty="0" smtClean="0"/>
              <a:t> (2 decimal places).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6000" b="1" smtClean="0"/>
              <a:t>Who Chose Minnesota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615952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Your answer should be:</a:t>
            </a:r>
            <a:r>
              <a:rPr lang="en-US" sz="4800" dirty="0" smtClean="0"/>
              <a:t>   </a:t>
            </a:r>
            <a:endParaRPr lang="en-US" sz="5400" dirty="0" smtClean="0"/>
          </a:p>
          <a:p>
            <a:pPr algn="ctr">
              <a:buNone/>
            </a:pPr>
            <a:r>
              <a:rPr lang="en-US" sz="11500" dirty="0" smtClean="0">
                <a:solidFill>
                  <a:srgbClr val="FFFF00"/>
                </a:solidFill>
              </a:rPr>
              <a:t>9.18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6000" b="1" smtClean="0"/>
              <a:t>Who Chose Minnesota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614658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 </a:t>
            </a:r>
            <a:r>
              <a:rPr lang="en-US" sz="4400" dirty="0" smtClean="0"/>
              <a:t>Using your calculator, multiply the </a:t>
            </a:r>
            <a:r>
              <a:rPr lang="en-US" sz="4400" dirty="0" smtClean="0"/>
              <a:t>last answer (</a:t>
            </a:r>
            <a:r>
              <a:rPr lang="en-US" sz="4400" dirty="0" smtClean="0"/>
              <a:t>9.18) by 100.</a:t>
            </a: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FF00"/>
                </a:solidFill>
              </a:rPr>
              <a:t>(9.18 x 100)</a:t>
            </a:r>
          </a:p>
          <a:p>
            <a:r>
              <a:rPr lang="en-US" sz="4400" dirty="0" smtClean="0"/>
              <a:t>What’s your answer?     </a:t>
            </a:r>
          </a:p>
          <a:p>
            <a:r>
              <a:rPr lang="en-US" sz="4400" dirty="0" smtClean="0"/>
              <a:t>             ________________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6000" b="1" smtClean="0"/>
              <a:t>Who Chose Minnesota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759758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Your answer should be:</a:t>
            </a:r>
            <a:r>
              <a:rPr lang="en-US" sz="4800" dirty="0" smtClean="0"/>
              <a:t>   </a:t>
            </a:r>
            <a:endParaRPr lang="en-US" sz="5400" dirty="0" smtClean="0"/>
          </a:p>
          <a:p>
            <a:pPr algn="ctr">
              <a:buNone/>
            </a:pPr>
            <a:r>
              <a:rPr lang="en-US" sz="11500" dirty="0" smtClean="0">
                <a:solidFill>
                  <a:srgbClr val="FFFF00"/>
                </a:solidFill>
              </a:rPr>
              <a:t>918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6000" b="1" smtClean="0"/>
              <a:t>Who Chose Minnesota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072793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11430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smtClean="0"/>
              <a:t>      People came to Minnesota for the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      same push and pull reasons that people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      moved to any new place during this era.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sz="6000" b="1" dirty="0" smtClean="0"/>
              <a:t>Who Chose Minnesota</a:t>
            </a:r>
            <a:r>
              <a:rPr lang="en-US" sz="6000" b="1" dirty="0" smtClean="0"/>
              <a:t>?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438400"/>
            <a:ext cx="5334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00B0F0"/>
                </a:solidFill>
              </a:rPr>
              <a:t>Pull Reasons:</a:t>
            </a:r>
            <a:endParaRPr lang="en-US" sz="2000" dirty="0" smtClean="0">
              <a:solidFill>
                <a:srgbClr val="00B0F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000" dirty="0" smtClean="0"/>
              <a:t>Land for farming or speculation</a:t>
            </a:r>
          </a:p>
          <a:p>
            <a:pPr>
              <a:buFont typeface="Arial" charset="0"/>
              <a:buChar char="•"/>
            </a:pPr>
            <a:r>
              <a:rPr lang="en-US" sz="2000" b="1" dirty="0" smtClean="0"/>
              <a:t>Business opportunities in </a:t>
            </a:r>
          </a:p>
          <a:p>
            <a:pPr lvl="1">
              <a:buFont typeface="Arial" charset="0"/>
              <a:buChar char="•"/>
            </a:pPr>
            <a:r>
              <a:rPr lang="en-US" sz="2000" b="1" dirty="0" smtClean="0"/>
              <a:t>Government</a:t>
            </a:r>
          </a:p>
          <a:p>
            <a:pPr lvl="1">
              <a:buFont typeface="Arial" charset="0"/>
              <a:buChar char="•"/>
            </a:pPr>
            <a:r>
              <a:rPr lang="en-US" sz="2000" b="1" dirty="0" smtClean="0"/>
              <a:t>Service (teacher, missionary)</a:t>
            </a:r>
          </a:p>
          <a:p>
            <a:pPr lvl="1">
              <a:buFont typeface="Arial" charset="0"/>
              <a:buChar char="•"/>
            </a:pPr>
            <a:r>
              <a:rPr lang="en-US" sz="2000" b="1" dirty="0" smtClean="0"/>
              <a:t>Industry (logging, milling, building)</a:t>
            </a:r>
          </a:p>
          <a:p>
            <a:pPr lvl="1">
              <a:buFont typeface="Arial" charset="0"/>
              <a:buChar char="•"/>
            </a:pPr>
            <a:r>
              <a:rPr lang="en-US" sz="2000" b="1" dirty="0" smtClean="0"/>
              <a:t>Small Business</a:t>
            </a:r>
          </a:p>
          <a:p>
            <a:pPr lvl="2">
              <a:buFont typeface="Arial" charset="0"/>
              <a:buChar char="•"/>
            </a:pPr>
            <a:r>
              <a:rPr lang="en-US" sz="2000" b="1" dirty="0" smtClean="0"/>
              <a:t>Store, barber shop</a:t>
            </a:r>
            <a:endParaRPr lang="en-US" sz="2000" b="1" dirty="0"/>
          </a:p>
          <a:p>
            <a:pPr>
              <a:buFont typeface="Arial" charset="0"/>
              <a:buChar char="•"/>
            </a:pPr>
            <a:r>
              <a:rPr lang="en-US" sz="2000" b="1" dirty="0" smtClean="0"/>
              <a:t>Family members already established here</a:t>
            </a:r>
            <a:endParaRPr lang="en-US" sz="2000" b="1" dirty="0"/>
          </a:p>
          <a:p>
            <a:pPr>
              <a:buFont typeface="Arial" charset="0"/>
              <a:buChar char="•"/>
            </a:pPr>
            <a:r>
              <a:rPr lang="en-US" sz="2000" b="1" dirty="0" smtClean="0"/>
              <a:t>Brought with family as a child</a:t>
            </a:r>
          </a:p>
          <a:p>
            <a:pPr>
              <a:buFont typeface="Arial" charset="0"/>
              <a:buChar char="•"/>
            </a:pPr>
            <a:r>
              <a:rPr lang="en-US" sz="2000" b="1" dirty="0" smtClean="0"/>
              <a:t>Adventure</a:t>
            </a:r>
          </a:p>
          <a:p>
            <a:pPr>
              <a:buFont typeface="Arial" charset="0"/>
              <a:buChar char="•"/>
            </a:pPr>
            <a:r>
              <a:rPr lang="en-US" sz="2000" b="1" dirty="0" smtClean="0"/>
              <a:t>Religious, political, or ethnic freedom</a:t>
            </a:r>
          </a:p>
          <a:p>
            <a:pPr lvl="2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4038600"/>
            <a:ext cx="2819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00B0F0"/>
                </a:solidFill>
              </a:rPr>
              <a:t>Push Reasons:</a:t>
            </a:r>
            <a:endParaRPr lang="en-US" sz="2000" dirty="0" smtClean="0">
              <a:solidFill>
                <a:srgbClr val="00B0F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000" dirty="0" smtClean="0"/>
              <a:t>War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Famine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Overcrowding, no land left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Religious, political, or ethnic persecution</a:t>
            </a:r>
          </a:p>
        </p:txBody>
      </p:sp>
      <p:pic>
        <p:nvPicPr>
          <p:cNvPr id="2050" name="Picture 2" descr="C:\Documents and Settings\jhansen\Local Settings\Temporary Internet Files\Content.IE5\XYGBW8CE\MCHH01752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678519" y="1219200"/>
            <a:ext cx="3465481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433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5626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Your answer is the % of increase in Minnesota’s population from 1860 to 1900.  </a:t>
            </a:r>
          </a:p>
          <a:p>
            <a:pPr algn="ctr"/>
            <a:r>
              <a:rPr lang="en-US" sz="4800" dirty="0" smtClean="0"/>
              <a:t>Minnesota’s population increased by </a:t>
            </a:r>
            <a:r>
              <a:rPr lang="en-US" sz="4800" b="1" dirty="0" smtClean="0">
                <a:solidFill>
                  <a:srgbClr val="FFFF00"/>
                </a:solidFill>
              </a:rPr>
              <a:t>918% </a:t>
            </a:r>
            <a:r>
              <a:rPr lang="en-US" sz="4800" dirty="0" smtClean="0"/>
              <a:t>between 1860 and 1900!  </a:t>
            </a:r>
          </a:p>
          <a:p>
            <a:pPr algn="ctr"/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-124521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600" b="1" dirty="0" smtClean="0"/>
              <a:t>Who Chose Minnesota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87408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56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This </a:t>
            </a:r>
            <a:r>
              <a:rPr lang="en-US" sz="3200" dirty="0" smtClean="0"/>
              <a:t>1860 to 1900 </a:t>
            </a:r>
            <a:r>
              <a:rPr lang="en-US" sz="3200" b="1" dirty="0">
                <a:solidFill>
                  <a:srgbClr val="FFFF00"/>
                </a:solidFill>
              </a:rPr>
              <a:t>918% </a:t>
            </a:r>
            <a:r>
              <a:rPr lang="en-US" sz="3200" dirty="0" smtClean="0"/>
              <a:t>increase in the number of Minnesotans was huge </a:t>
            </a:r>
          </a:p>
          <a:p>
            <a:pPr marL="0" indent="0">
              <a:buNone/>
            </a:pPr>
            <a:r>
              <a:rPr lang="en-US" sz="3200"/>
              <a:t> </a:t>
            </a:r>
            <a:r>
              <a:rPr lang="en-US" sz="3200" smtClean="0"/>
              <a:t> compared </a:t>
            </a:r>
            <a:r>
              <a:rPr lang="en-US" sz="3200" dirty="0" smtClean="0"/>
              <a:t>to population growth today.  </a:t>
            </a:r>
          </a:p>
          <a:p>
            <a:r>
              <a:rPr lang="en-US" sz="3200" dirty="0" smtClean="0"/>
              <a:t>The increase from 1849 to 1860 was even greater, </a:t>
            </a:r>
            <a:r>
              <a:rPr lang="en-US" sz="3200" b="1" dirty="0" smtClean="0">
                <a:solidFill>
                  <a:srgbClr val="FFFF00"/>
                </a:solidFill>
              </a:rPr>
              <a:t>3,445%</a:t>
            </a:r>
            <a:r>
              <a:rPr lang="en-US" sz="3200" dirty="0" smtClean="0"/>
              <a:t>!  </a:t>
            </a:r>
          </a:p>
          <a:p>
            <a:r>
              <a:rPr lang="en-US" sz="3200" dirty="0" smtClean="0"/>
              <a:t>This growth came largely </a:t>
            </a:r>
          </a:p>
          <a:p>
            <a:pPr marL="0" indent="0">
              <a:buNone/>
            </a:pPr>
            <a:r>
              <a:rPr lang="en-US" sz="3200" dirty="0" smtClean="0"/>
              <a:t>   from people moving to </a:t>
            </a:r>
          </a:p>
          <a:p>
            <a:pPr marL="0" indent="0">
              <a:buNone/>
            </a:pPr>
            <a:r>
              <a:rPr lang="en-US" sz="3200" dirty="0" smtClean="0"/>
              <a:t>   Minnesota from other 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   states and countries.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-124521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600" b="1" dirty="0" smtClean="0"/>
              <a:t>Who Chose Minnesota</a:t>
            </a:r>
            <a:endParaRPr lang="en-US" sz="6600" b="1" dirty="0"/>
          </a:p>
        </p:txBody>
      </p:sp>
      <p:pic>
        <p:nvPicPr>
          <p:cNvPr id="1026" name="Picture 2" descr="j01011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810000"/>
            <a:ext cx="2368550" cy="265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912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u="sng" dirty="0" smtClean="0"/>
              <a:t>Key state and national </a:t>
            </a:r>
            <a:r>
              <a:rPr lang="en-US" sz="2800" u="sng" dirty="0" smtClean="0"/>
              <a:t>events </a:t>
            </a:r>
            <a:r>
              <a:rPr lang="en-US" sz="2800" u="sng" dirty="0"/>
              <a:t>during this time:</a:t>
            </a:r>
          </a:p>
          <a:p>
            <a:r>
              <a:rPr lang="en-US" dirty="0"/>
              <a:t>1858 Minnesota becomes a state</a:t>
            </a:r>
          </a:p>
          <a:p>
            <a:r>
              <a:rPr lang="en-US" dirty="0"/>
              <a:t>1861-65 </a:t>
            </a:r>
            <a:r>
              <a:rPr lang="en-US" dirty="0" smtClean="0"/>
              <a:t>American Civil </a:t>
            </a:r>
            <a:r>
              <a:rPr lang="en-US" dirty="0"/>
              <a:t>War</a:t>
            </a:r>
          </a:p>
          <a:p>
            <a:r>
              <a:rPr lang="en-US" dirty="0"/>
              <a:t>1862 Dakota Conflict</a:t>
            </a:r>
          </a:p>
          <a:p>
            <a:r>
              <a:rPr lang="en-US" dirty="0"/>
              <a:t>1863 Slaves </a:t>
            </a:r>
            <a:r>
              <a:rPr lang="en-US" dirty="0" smtClean="0"/>
              <a:t>freed by Emancipation Proclamation</a:t>
            </a:r>
            <a:endParaRPr lang="en-US" dirty="0"/>
          </a:p>
          <a:p>
            <a:r>
              <a:rPr lang="en-US" dirty="0"/>
              <a:t>1886 American Federation of Labor </a:t>
            </a:r>
            <a:r>
              <a:rPr lang="en-US" dirty="0" smtClean="0"/>
              <a:t>founded</a:t>
            </a:r>
          </a:p>
          <a:p>
            <a:r>
              <a:rPr lang="en-US" dirty="0" smtClean="0"/>
              <a:t>1890 Minnesota State Federation of Labor founded</a:t>
            </a:r>
            <a:endParaRPr lang="en-US" dirty="0"/>
          </a:p>
          <a:p>
            <a:r>
              <a:rPr lang="en-US" dirty="0"/>
              <a:t>1886-1907 MN State Capitol Building built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3366FF"/>
                </a:solidFill>
              </a:rPr>
              <a:t>MINNESOTA: </a:t>
            </a:r>
            <a:r>
              <a:rPr lang="en-US" sz="4800" dirty="0" smtClean="0">
                <a:solidFill>
                  <a:srgbClr val="FFFF00"/>
                </a:solidFill>
              </a:rPr>
              <a:t>1849-1907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36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9144000" cy="4724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smtClean="0"/>
              <a:t>   </a:t>
            </a:r>
            <a:r>
              <a:rPr lang="en-US" sz="4600" dirty="0" smtClean="0"/>
              <a:t>People came to </a:t>
            </a:r>
          </a:p>
          <a:p>
            <a:pPr>
              <a:spcBef>
                <a:spcPts val="0"/>
              </a:spcBef>
              <a:buNone/>
            </a:pPr>
            <a:r>
              <a:rPr lang="en-US" sz="4600" dirty="0" smtClean="0"/>
              <a:t>  Minnesota for the </a:t>
            </a:r>
          </a:p>
          <a:p>
            <a:pPr>
              <a:spcBef>
                <a:spcPts val="0"/>
              </a:spcBef>
              <a:buNone/>
            </a:pPr>
            <a:r>
              <a:rPr lang="en-US" sz="4600" dirty="0" smtClean="0"/>
              <a:t>  same push and pull </a:t>
            </a:r>
          </a:p>
          <a:p>
            <a:pPr>
              <a:spcBef>
                <a:spcPts val="0"/>
              </a:spcBef>
              <a:buNone/>
            </a:pPr>
            <a:r>
              <a:rPr lang="en-US" sz="4600" dirty="0"/>
              <a:t> </a:t>
            </a:r>
            <a:r>
              <a:rPr lang="en-US" sz="4600" dirty="0" smtClean="0"/>
              <a:t> reasons that people </a:t>
            </a:r>
          </a:p>
          <a:p>
            <a:pPr>
              <a:spcBef>
                <a:spcPts val="0"/>
              </a:spcBef>
              <a:buNone/>
            </a:pPr>
            <a:r>
              <a:rPr lang="en-US" sz="4600" dirty="0" smtClean="0"/>
              <a:t>  moved to any new place </a:t>
            </a:r>
          </a:p>
          <a:p>
            <a:pPr>
              <a:spcBef>
                <a:spcPts val="0"/>
              </a:spcBef>
              <a:buNone/>
            </a:pPr>
            <a:r>
              <a:rPr lang="en-US" sz="4600" dirty="0"/>
              <a:t> </a:t>
            </a:r>
            <a:r>
              <a:rPr lang="en-US" sz="4600" dirty="0" smtClean="0"/>
              <a:t> during this era of immigration.</a:t>
            </a:r>
            <a:endParaRPr lang="en-US" sz="4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sz="6000" b="1" dirty="0" smtClean="0"/>
              <a:t>Who Chose Minnesota</a:t>
            </a:r>
            <a:r>
              <a:rPr lang="en-US" sz="6000" b="1" dirty="0" smtClean="0"/>
              <a:t>?</a:t>
            </a:r>
            <a:endParaRPr lang="en-US" sz="6000" b="1" dirty="0"/>
          </a:p>
        </p:txBody>
      </p:sp>
      <p:pic>
        <p:nvPicPr>
          <p:cNvPr id="2050" name="Picture 2" descr="C:\Documents and Settings\jhansen\Local Settings\Temporary Internet Files\Content.IE5\XYGBW8CE\MCHH0175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678519" y="1219200"/>
            <a:ext cx="3465481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6996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1143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smtClean="0"/>
              <a:t>     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sz="6000" b="1" dirty="0" smtClean="0"/>
              <a:t>Who Chose Minnesota</a:t>
            </a:r>
            <a:r>
              <a:rPr lang="en-US" sz="6000" b="1" dirty="0" smtClean="0"/>
              <a:t>?</a:t>
            </a:r>
            <a:endParaRPr lang="en-US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447800"/>
            <a:ext cx="586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Push Reasons:</a:t>
            </a:r>
            <a:endParaRPr lang="en-US" sz="3600" dirty="0" smtClean="0"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Arial" charset="0"/>
              <a:buChar char="•"/>
            </a:pPr>
            <a:r>
              <a:rPr lang="en-US" sz="3600" dirty="0" smtClean="0"/>
              <a:t>War</a:t>
            </a:r>
          </a:p>
          <a:p>
            <a:pPr>
              <a:buFont typeface="Arial" charset="0"/>
              <a:buChar char="•"/>
            </a:pPr>
            <a:r>
              <a:rPr lang="en-US" sz="3600" dirty="0" smtClean="0"/>
              <a:t>Famine</a:t>
            </a:r>
          </a:p>
          <a:p>
            <a:pPr>
              <a:buFont typeface="Arial" charset="0"/>
              <a:buChar char="•"/>
            </a:pPr>
            <a:r>
              <a:rPr lang="en-US" sz="3600" dirty="0" smtClean="0"/>
              <a:t>Overcrowding,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no land left</a:t>
            </a:r>
          </a:p>
          <a:p>
            <a:pPr>
              <a:buFont typeface="Arial" charset="0"/>
              <a:buChar char="•"/>
            </a:pPr>
            <a:r>
              <a:rPr lang="en-US" sz="3600" dirty="0" smtClean="0"/>
              <a:t>Religious, political,</a:t>
            </a:r>
          </a:p>
          <a:p>
            <a:r>
              <a:rPr lang="en-US" sz="3600" dirty="0" smtClean="0"/>
              <a:t>      or ethnic persecution</a:t>
            </a:r>
          </a:p>
        </p:txBody>
      </p:sp>
      <p:pic>
        <p:nvPicPr>
          <p:cNvPr id="2050" name="Picture 2" descr="C:\Documents and Settings\jhansen\Local Settings\Temporary Internet Files\Content.IE5\XYGBW8CE\MCHH0175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678519" y="1219200"/>
            <a:ext cx="3465481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8038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1143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smtClean="0"/>
              <a:t>     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sz="6000" b="1" dirty="0" smtClean="0"/>
              <a:t>Who Chose Minnesota</a:t>
            </a:r>
            <a:r>
              <a:rPr lang="en-US" sz="6000" b="1" dirty="0" smtClean="0"/>
              <a:t>?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498682"/>
            <a:ext cx="8382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00B0F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Pull Reasons:</a:t>
            </a:r>
            <a:endParaRPr lang="en-US" sz="3600" dirty="0" smtClean="0">
              <a:solidFill>
                <a:srgbClr val="00B0F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Arial" charset="0"/>
              <a:buChar char="•"/>
            </a:pPr>
            <a:r>
              <a:rPr lang="en-US" sz="2800" dirty="0" smtClean="0"/>
              <a:t>Land for farming or speculation</a:t>
            </a:r>
          </a:p>
          <a:p>
            <a:pPr>
              <a:buFont typeface="Arial" charset="0"/>
              <a:buChar char="•"/>
            </a:pPr>
            <a:r>
              <a:rPr lang="en-US" sz="2800" b="1" dirty="0" smtClean="0"/>
              <a:t>Business opportunities in </a:t>
            </a:r>
          </a:p>
          <a:p>
            <a:pPr lvl="1">
              <a:buFont typeface="Arial" charset="0"/>
              <a:buChar char="•"/>
            </a:pPr>
            <a:r>
              <a:rPr lang="en-US" sz="2800" b="1" dirty="0" smtClean="0"/>
              <a:t>Government</a:t>
            </a:r>
          </a:p>
          <a:p>
            <a:pPr lvl="1">
              <a:buFont typeface="Arial" charset="0"/>
              <a:buChar char="•"/>
            </a:pPr>
            <a:r>
              <a:rPr lang="en-US" sz="2800" b="1" dirty="0" smtClean="0"/>
              <a:t>Service (teacher, missionary)</a:t>
            </a:r>
          </a:p>
          <a:p>
            <a:pPr lvl="1">
              <a:buFont typeface="Arial" charset="0"/>
              <a:buChar char="•"/>
            </a:pPr>
            <a:r>
              <a:rPr lang="en-US" sz="2800" b="1" dirty="0" smtClean="0"/>
              <a:t>Industry (logging, milling, building)</a:t>
            </a:r>
          </a:p>
          <a:p>
            <a:pPr lvl="1">
              <a:buFont typeface="Arial" charset="0"/>
              <a:buChar char="•"/>
            </a:pPr>
            <a:r>
              <a:rPr lang="en-US" sz="2800" b="1" dirty="0" smtClean="0"/>
              <a:t>Small Business (store, barber shop)</a:t>
            </a:r>
            <a:endParaRPr lang="en-US" sz="2800" b="1" dirty="0"/>
          </a:p>
          <a:p>
            <a:pPr>
              <a:buFont typeface="Arial" charset="0"/>
              <a:buChar char="•"/>
            </a:pPr>
            <a:r>
              <a:rPr lang="en-US" sz="2800" b="1" dirty="0" smtClean="0"/>
              <a:t>Family members already established here</a:t>
            </a:r>
            <a:endParaRPr lang="en-US" sz="2800" b="1" dirty="0"/>
          </a:p>
          <a:p>
            <a:pPr>
              <a:buFont typeface="Arial" charset="0"/>
              <a:buChar char="•"/>
            </a:pPr>
            <a:r>
              <a:rPr lang="en-US" sz="2800" b="1" dirty="0" smtClean="0"/>
              <a:t>Brought with family as a child</a:t>
            </a:r>
          </a:p>
          <a:p>
            <a:pPr>
              <a:buFont typeface="Arial" charset="0"/>
              <a:buChar char="•"/>
            </a:pPr>
            <a:r>
              <a:rPr lang="en-US" sz="2800" b="1" dirty="0" smtClean="0"/>
              <a:t>Adventure</a:t>
            </a:r>
          </a:p>
          <a:p>
            <a:pPr>
              <a:buFont typeface="Arial" charset="0"/>
              <a:buChar char="•"/>
            </a:pPr>
            <a:r>
              <a:rPr lang="en-US" sz="2800" b="1" dirty="0" smtClean="0"/>
              <a:t>Religious, political, or ethnic freedom</a:t>
            </a:r>
          </a:p>
          <a:p>
            <a:pPr lvl="2">
              <a:buFont typeface="Arial" charset="0"/>
              <a:buChar char="•"/>
            </a:pPr>
            <a:endParaRPr lang="en-US" sz="2800" dirty="0"/>
          </a:p>
        </p:txBody>
      </p:sp>
      <p:pic>
        <p:nvPicPr>
          <p:cNvPr id="2050" name="Picture 2" descr="C:\Documents and Settings\jhansen\Local Settings\Temporary Internet Files\Content.IE5\XYGBW8CE\MCHH0175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678519" y="1219200"/>
            <a:ext cx="3465481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6996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305800" cy="1143000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en-US" sz="2400" dirty="0" smtClean="0"/>
              <a:t>In 1860*, a total (non-Indian) population of </a:t>
            </a:r>
            <a:r>
              <a:rPr lang="en-US" sz="2400" dirty="0" smtClean="0">
                <a:solidFill>
                  <a:srgbClr val="FFFF00"/>
                </a:solidFill>
              </a:rPr>
              <a:t>172,023</a:t>
            </a:r>
            <a:r>
              <a:rPr lang="en-US" sz="2400" dirty="0" smtClean="0"/>
              <a:t>:</a:t>
            </a:r>
          </a:p>
          <a:p>
            <a:pPr lvl="1" algn="l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34,305</a:t>
            </a:r>
            <a:r>
              <a:rPr lang="en-US" dirty="0" smtClean="0"/>
              <a:t> MN. residents had been born in MN.</a:t>
            </a:r>
          </a:p>
          <a:p>
            <a:pPr lvl="1" algn="l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78,990</a:t>
            </a:r>
            <a:r>
              <a:rPr lang="en-US" dirty="0" smtClean="0"/>
              <a:t> had been born in the U.S. , but not in MN.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305800" cy="11430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Who</a:t>
            </a:r>
            <a:r>
              <a:rPr lang="en-US" sz="6000" dirty="0" smtClean="0"/>
              <a:t> Chose Minnesota?</a:t>
            </a:r>
            <a:endParaRPr lang="en-US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7338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*21,574 stated New York as their birth place.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1054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*7,606 stated birth in Pennsylvania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248400" y="38100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*7,533 stated birth in Ohio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50292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*6,603 stated birth in Wisconsin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6096000"/>
            <a:ext cx="502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</a:t>
            </a:r>
            <a:r>
              <a:rPr lang="en-US" sz="2000" dirty="0" err="1" smtClean="0"/>
              <a:t>U.S.Census</a:t>
            </a:r>
            <a:r>
              <a:rPr lang="en-US" sz="2000" dirty="0" smtClean="0"/>
              <a:t> figures from 1860 in MN.</a:t>
            </a:r>
            <a:endParaRPr lang="en-US" sz="2000" dirty="0"/>
          </a:p>
        </p:txBody>
      </p:sp>
      <p:pic>
        <p:nvPicPr>
          <p:cNvPr id="2050" name="Picture 2" descr="pe0025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0648" y="3733800"/>
            <a:ext cx="340535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887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305800" cy="16002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400" dirty="0" smtClean="0"/>
              <a:t>Of Minnesota’s</a:t>
            </a:r>
            <a:r>
              <a:rPr lang="en-US" sz="2400" dirty="0" smtClean="0">
                <a:solidFill>
                  <a:srgbClr val="FFFF00"/>
                </a:solidFill>
              </a:rPr>
              <a:t> 172,023 </a:t>
            </a:r>
            <a:r>
              <a:rPr lang="en-US" sz="2400" dirty="0" smtClean="0"/>
              <a:t>residents in 1860: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113,295</a:t>
            </a:r>
            <a:r>
              <a:rPr lang="en-US" sz="2400" dirty="0" smtClean="0"/>
              <a:t> stated they were American born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58,728</a:t>
            </a:r>
            <a:r>
              <a:rPr lang="en-US" sz="2400" dirty="0" smtClean="0"/>
              <a:t> claimed birth in a foreign country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305800" cy="12954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Who Chose Minnesota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5814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18,400 were from Germany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172200" y="36576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8,425 were from Norway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44196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3,462 were from England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61722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Chest of Hans Mattison, Swedish immigrant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43434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12,831 were from Ireland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5105400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•8,023 were from “British America”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(Canada)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51816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3,178 were from Sweden</a:t>
            </a:r>
            <a:endParaRPr lang="en-US" sz="2000" dirty="0"/>
          </a:p>
        </p:txBody>
      </p:sp>
      <p:pic>
        <p:nvPicPr>
          <p:cNvPr id="1027" name="Picture 3" descr="C:\Documents and Settings\jhansen\Local Settings\Temporary Internet Files\Content.IE5\3NG0EO5T\MMj028370900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514600"/>
            <a:ext cx="35052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16002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400" dirty="0" smtClean="0"/>
              <a:t>By 1900 Minnesota had </a:t>
            </a:r>
            <a:r>
              <a:rPr lang="en-US" sz="2400" dirty="0" smtClean="0">
                <a:solidFill>
                  <a:srgbClr val="FFFF00"/>
                </a:solidFill>
              </a:rPr>
              <a:t>1,751,394 </a:t>
            </a:r>
            <a:r>
              <a:rPr lang="en-US" sz="2400" dirty="0" smtClean="0"/>
              <a:t>residents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505,318</a:t>
            </a:r>
            <a:r>
              <a:rPr lang="en-US" sz="2400" dirty="0" smtClean="0"/>
              <a:t> claimed birth in another country. </a:t>
            </a:r>
            <a:endParaRPr lang="en-US" sz="2400" dirty="0"/>
          </a:p>
          <a:p>
            <a:pPr>
              <a:buFont typeface="Arial" charset="0"/>
              <a:buChar char="•"/>
            </a:pPr>
            <a:r>
              <a:rPr lang="en-US" sz="2400" dirty="0" smtClean="0"/>
              <a:t>Many Minnesotans also </a:t>
            </a:r>
            <a:r>
              <a:rPr lang="en-US" sz="2400" dirty="0" smtClean="0"/>
              <a:t>had foreign-born parents.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-152400"/>
            <a:ext cx="8305800" cy="12954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Who Chose Minnesota?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908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117,007 were from      Germany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25908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*16,299 </a:t>
            </a:r>
            <a:r>
              <a:rPr lang="en-US" sz="2000" dirty="0"/>
              <a:t>were from Denmark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34290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*12,063 were from </a:t>
            </a:r>
            <a:r>
              <a:rPr lang="en-US" sz="2000" dirty="0"/>
              <a:t>French Canada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3429000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115,476 </a:t>
            </a:r>
            <a:r>
              <a:rPr lang="en-US" sz="2000" dirty="0"/>
              <a:t>were from </a:t>
            </a:r>
            <a:r>
              <a:rPr lang="en-US" sz="2000" dirty="0" smtClean="0"/>
              <a:t>Sweden</a:t>
            </a:r>
          </a:p>
          <a:p>
            <a:endParaRPr lang="en-US" sz="2000" dirty="0" smtClean="0"/>
          </a:p>
          <a:p>
            <a:r>
              <a:rPr lang="en-US" sz="2000" dirty="0" smtClean="0"/>
              <a:t>* 104,895 </a:t>
            </a:r>
            <a:r>
              <a:rPr lang="en-US" sz="2000" dirty="0"/>
              <a:t>were from </a:t>
            </a:r>
            <a:endParaRPr lang="en-US" sz="2000" dirty="0" smtClean="0"/>
          </a:p>
          <a:p>
            <a:r>
              <a:rPr lang="en-US" sz="2000" dirty="0" smtClean="0"/>
              <a:t>Norway</a:t>
            </a:r>
          </a:p>
          <a:p>
            <a:endParaRPr lang="en-US" sz="2000" dirty="0" smtClean="0"/>
          </a:p>
          <a:p>
            <a:r>
              <a:rPr lang="en-US" sz="2000" dirty="0" smtClean="0"/>
              <a:t>* 35,515 </a:t>
            </a:r>
            <a:r>
              <a:rPr lang="en-US" sz="2000" dirty="0"/>
              <a:t>were from </a:t>
            </a:r>
          </a:p>
          <a:p>
            <a:r>
              <a:rPr lang="en-US" sz="2000" dirty="0" smtClean="0"/>
              <a:t>English Canada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57912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22,428 </a:t>
            </a:r>
            <a:r>
              <a:rPr lang="en-US" sz="2000" dirty="0"/>
              <a:t>were from Ireland</a:t>
            </a:r>
          </a:p>
          <a:p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4267200"/>
            <a:ext cx="3124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*12,022 </a:t>
            </a:r>
            <a:r>
              <a:rPr lang="en-US" sz="2000" dirty="0"/>
              <a:t>were from England</a:t>
            </a:r>
          </a:p>
          <a:p>
            <a:endParaRPr lang="en-US" sz="2000" dirty="0" smtClean="0"/>
          </a:p>
          <a:p>
            <a:r>
              <a:rPr lang="en-US" sz="2000" dirty="0" smtClean="0"/>
              <a:t>*11,147 were from Bohemia (now the Czech Republic)</a:t>
            </a:r>
          </a:p>
          <a:p>
            <a:endParaRPr lang="en-US" sz="2000" dirty="0"/>
          </a:p>
          <a:p>
            <a:r>
              <a:rPr lang="en-US" sz="2000" dirty="0" smtClean="0"/>
              <a:t>*10,727 were from Finland</a:t>
            </a:r>
          </a:p>
          <a:p>
            <a:pPr marL="342900" indent="-342900">
              <a:buFontTx/>
              <a:buChar char="•"/>
            </a:pPr>
            <a:endParaRPr lang="en-US" sz="2000" dirty="0"/>
          </a:p>
          <a:p>
            <a:pPr marL="342900" indent="-342900">
              <a:buFontTx/>
              <a:buChar char="•"/>
            </a:pPr>
            <a:endParaRPr lang="en-US" sz="2000" dirty="0"/>
          </a:p>
        </p:txBody>
      </p:sp>
      <p:pic>
        <p:nvPicPr>
          <p:cNvPr id="1027" name="Picture 3" descr="C:\Documents and Settings\jhansen\Local Settings\Temporary Internet Files\Content.IE5\3NG0EO5T\MMj028370900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514600"/>
            <a:ext cx="3505200" cy="350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657600" y="62484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Source: U.S. Census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4020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1. Using your calculator, find the </a:t>
            </a:r>
            <a:r>
              <a:rPr lang="en-US" sz="4000" b="1" u="sng" dirty="0" smtClean="0"/>
              <a:t>percentage</a:t>
            </a:r>
            <a:r>
              <a:rPr lang="en-US" sz="4000" dirty="0" smtClean="0"/>
              <a:t> of people during 1900 in Minnesota who were born in other countries:</a:t>
            </a:r>
          </a:p>
          <a:p>
            <a:endParaRPr lang="en-US" sz="4000" dirty="0" smtClean="0"/>
          </a:p>
          <a:p>
            <a:r>
              <a:rPr lang="en-US" sz="4000" b="1" u="sng" dirty="0" smtClean="0"/>
              <a:t>Divide</a:t>
            </a:r>
            <a:r>
              <a:rPr lang="en-US" sz="4000" dirty="0" smtClean="0"/>
              <a:t> </a:t>
            </a:r>
            <a:r>
              <a:rPr lang="en-US" sz="4000" dirty="0"/>
              <a:t>the </a:t>
            </a:r>
            <a:r>
              <a:rPr lang="en-US" sz="4000" dirty="0" smtClean="0"/>
              <a:t>number of foreign-born residents (</a:t>
            </a:r>
            <a:r>
              <a:rPr lang="en-US" sz="4800" b="1" dirty="0" smtClean="0">
                <a:solidFill>
                  <a:srgbClr val="FFFF00"/>
                </a:solidFill>
              </a:rPr>
              <a:t>505,318</a:t>
            </a:r>
            <a:r>
              <a:rPr lang="en-US" sz="4000" dirty="0" smtClean="0"/>
              <a:t>) </a:t>
            </a:r>
            <a:r>
              <a:rPr lang="en-US" sz="4000" dirty="0"/>
              <a:t>by the </a:t>
            </a:r>
            <a:r>
              <a:rPr lang="en-US" sz="4000" dirty="0" smtClean="0"/>
              <a:t>total number of </a:t>
            </a:r>
            <a:r>
              <a:rPr lang="en-US" sz="4000" dirty="0"/>
              <a:t>people living in Minnesota during </a:t>
            </a:r>
            <a:r>
              <a:rPr lang="en-US" sz="4000" dirty="0" smtClean="0"/>
              <a:t>1900 (</a:t>
            </a:r>
            <a:r>
              <a:rPr lang="en-US" sz="4800" b="1" dirty="0" smtClean="0">
                <a:solidFill>
                  <a:srgbClr val="FFFF00"/>
                </a:solidFill>
              </a:rPr>
              <a:t>1,751,394</a:t>
            </a:r>
            <a:r>
              <a:rPr lang="en-US" sz="4000" dirty="0" smtClean="0"/>
              <a:t>) </a:t>
            </a:r>
          </a:p>
          <a:p>
            <a:endParaRPr lang="en-US" sz="4600" dirty="0" smtClean="0"/>
          </a:p>
          <a:p>
            <a:r>
              <a:rPr lang="en-US" sz="4600" dirty="0" smtClean="0"/>
              <a:t>(</a:t>
            </a:r>
            <a:r>
              <a:rPr lang="en-US" sz="4600" b="1" dirty="0" smtClean="0">
                <a:solidFill>
                  <a:srgbClr val="FFFF00"/>
                </a:solidFill>
              </a:rPr>
              <a:t>505,318 </a:t>
            </a:r>
            <a:r>
              <a:rPr lang="en-US" sz="4600" b="1" dirty="0">
                <a:solidFill>
                  <a:srgbClr val="FFFF00"/>
                </a:solidFill>
              </a:rPr>
              <a:t>÷ </a:t>
            </a:r>
            <a:r>
              <a:rPr lang="en-US" sz="4600" b="1" dirty="0" smtClean="0">
                <a:solidFill>
                  <a:srgbClr val="FFFF00"/>
                </a:solidFill>
              </a:rPr>
              <a:t>1,751,394</a:t>
            </a:r>
            <a:r>
              <a:rPr lang="en-US" sz="4600" dirty="0" smtClean="0"/>
              <a:t>) =_______________</a:t>
            </a:r>
            <a:endParaRPr lang="en-US" sz="4600" dirty="0"/>
          </a:p>
          <a:p>
            <a:endParaRPr lang="en-US" sz="4000" dirty="0"/>
          </a:p>
          <a:p>
            <a:endParaRPr lang="en-US" sz="4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sz="6000" b="1" dirty="0" smtClean="0"/>
              <a:t>Who Chose Minnesota</a:t>
            </a:r>
            <a:r>
              <a:rPr lang="en-US" sz="6000" b="1" dirty="0" smtClean="0"/>
              <a:t>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22843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2355</TotalTime>
  <Words>924</Words>
  <Application>Microsoft Macintosh PowerPoint</Application>
  <PresentationFormat>On-screen Show (4:3)</PresentationFormat>
  <Paragraphs>162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Paper</vt:lpstr>
      <vt:lpstr>Who Chose  Minnesota?</vt:lpstr>
      <vt:lpstr>Who Chose Minnesota?</vt:lpstr>
      <vt:lpstr>Who Chose Minnesota?</vt:lpstr>
      <vt:lpstr>Who Chose Minnesota?</vt:lpstr>
      <vt:lpstr>Who Chose Minnesota?</vt:lpstr>
      <vt:lpstr>Who Chose Minnesota?</vt:lpstr>
      <vt:lpstr>Who Chose Minnesota</vt:lpstr>
      <vt:lpstr>Who Chose Minnesota?</vt:lpstr>
      <vt:lpstr>Who Chose Minnesota?</vt:lpstr>
      <vt:lpstr>Who Chose Minnesota?</vt:lpstr>
      <vt:lpstr>PowerPoint Presentation</vt:lpstr>
      <vt:lpstr>Who Chose Minnesota?</vt:lpstr>
      <vt:lpstr>Who Chose Minnesota?</vt:lpstr>
      <vt:lpstr>Who Chose Minnesota?</vt:lpstr>
      <vt:lpstr>Who Chose Minnesota</vt:lpstr>
      <vt:lpstr>Who Chose Minnesota</vt:lpstr>
      <vt:lpstr>Who Chose Minnesota</vt:lpstr>
      <vt:lpstr>Who Chose Minnesota</vt:lpstr>
      <vt:lpstr>Who Chose Minnesota</vt:lpstr>
      <vt:lpstr>Who Chose Minnesota</vt:lpstr>
      <vt:lpstr>Who Chose Minnesota</vt:lpstr>
      <vt:lpstr>MINNESOTA: 1849-1907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Chose Minnesota</dc:title>
  <dc:creator>JHANSEN</dc:creator>
  <cp:lastModifiedBy>Randall Croce</cp:lastModifiedBy>
  <cp:revision>127</cp:revision>
  <cp:lastPrinted>2014-12-10T20:43:14Z</cp:lastPrinted>
  <dcterms:created xsi:type="dcterms:W3CDTF">2007-11-03T21:22:35Z</dcterms:created>
  <dcterms:modified xsi:type="dcterms:W3CDTF">2014-12-11T15:45:01Z</dcterms:modified>
</cp:coreProperties>
</file>